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80" r:id="rId11"/>
    <p:sldId id="277" r:id="rId12"/>
    <p:sldId id="278" r:id="rId13"/>
    <p:sldId id="279" r:id="rId14"/>
    <p:sldId id="281" r:id="rId15"/>
    <p:sldId id="282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29" autoAdjust="0"/>
  </p:normalViewPr>
  <p:slideViewPr>
    <p:cSldViewPr snapToGrid="0">
      <p:cViewPr>
        <p:scale>
          <a:sx n="100" d="100"/>
          <a:sy n="100" d="100"/>
        </p:scale>
        <p:origin x="37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BB77F-6329-4DE6-B6E4-8EF220A8863C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F744F-DFB8-4314-AAF8-2A7762340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0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60C08-2B5C-474C-A721-41C192E118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2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F744F-DFB8-4314-AAF8-2A77623409C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4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F744F-DFB8-4314-AAF8-2A77623409C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20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99475-3C49-8162-CD44-C7FCD7902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FDD0A6-DCDE-0863-37E5-49838957D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E17D9-C798-D23D-B0DD-14F2F435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D13AC-37F0-1A22-4BA3-9DBA7025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E3BBF-7C1D-A799-387F-174862B6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64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EE793-289B-BAE5-66EB-A885593A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97B91F-04F3-40F5-FBBC-0BE00C151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FA4291-A370-BEB8-98CB-2A09DD09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96C32-BDDD-9144-BE9B-40B0130C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78FA90-CA0E-A9C3-7D37-C45D1B82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60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55BBF9-662C-FAA3-3658-44BCC7EDFC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2C3DB5-18EE-0413-B81D-0991D0A55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FE867F-D067-0053-12CF-87FD699D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AB7F3-A64D-C55D-AD92-F56D79D03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A4C94C-D904-9951-7C7F-CF41BA13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7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C2614-A420-E630-9ABC-623DE127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AC0E0-3E0B-E07A-37B9-D3E2D41B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37C63-538D-0012-95D6-CF9AE6A71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7D28EF-2FE0-2707-B295-B7DFF1A9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5E3A2B-7735-E9DE-8909-158DC8E4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36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B7B59-F0C8-2741-5CAF-C27E15CA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5D107B-7E27-7909-933F-A422852F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8660A1-F205-7528-3009-85FDC424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8CDF9-359A-7179-AEC4-427D5E21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23132C-1CAE-8AD7-1769-FCFD70AB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29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E29EC-379E-91D2-3977-EDAF1BF9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7C317F-1D94-1870-1A2A-5D5A8CBA0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EA137-4F6A-E53E-79D5-34ACBEF48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B8AC9E-0887-A151-452D-80D8068D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72FD56-A491-95DB-31BC-DF59C191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C47A91-D757-7205-3CBF-05416B34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2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95EC-6F73-4A88-81D7-99406FD8A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6C4EE-AE3E-486D-48A6-C7716BA10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A48546-6129-8A00-A131-89D851496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305928-55D0-EAC2-2DCA-1C52C11C1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121620-2787-1E21-1144-08174A407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AD2092-2C32-EF7C-E3B5-820C57D77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FB6C71-FFAC-C007-04B5-C9A36E3B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714CF1-E9BA-A190-7E7C-CF85CC9CC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10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97F57-181A-F45A-E55C-EBC1DCF3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46460F-50E9-7AAE-168A-6B8BF998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490D3C-4FD5-B54C-6C62-9CF70EF1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E357E7-9916-D837-ED24-5F258737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96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FFD36A-686A-AE57-50C4-3604F91B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CA43B4-88A8-1BCB-FB02-DD35BBDF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7E34B3-46E5-F557-8334-FEB830F7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3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42240-274D-01D1-5FC5-22808DE1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56169-662B-F87F-24CA-30D7DC85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D7D5B2-15A2-6645-F887-EA36416FE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1F15BF-19A8-075F-078B-C1ED4247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6CECE9-2364-385C-3735-1D9A956C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E112F8-6C26-DE27-E1CE-612284A1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72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12C16-0CEE-BEC6-8AB1-D5E8A278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D49E34-9811-6144-5451-AD18C64FD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960DA0-5F3C-0A44-4B8F-13716B49F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1AE31B-D567-D15C-EA9D-1C9D2B97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0C5778-C245-B061-6C74-58CE1E42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0F453A-2AB1-8192-93A8-0CB222D7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16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0BA994-AAB8-F2B6-57D6-174DD14B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C1695-AB38-90AA-6BFD-26076BD1F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B4E559-73D3-B229-E3B8-B6DB38EE1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335266-A13F-487D-9FF9-3FC710256748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9A85F3-7BAF-39D2-F869-2F78356C6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0F7B5E-07A9-CDE7-1BCB-A8DF89767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A5D9EA-7E55-48C1-A4F3-3E53E0D600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5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6i57udsPKms&amp;t=40s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39184-89F1-CE56-90D9-E9C0A80DA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7153"/>
            <a:ext cx="9144000" cy="2698376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Reconstructing and predicting stochastic dynamical systems using probabilistic deep learning 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8E696A-FC0D-E9C1-BC91-059C4451D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9"/>
            <a:ext cx="9144000" cy="1655762"/>
          </a:xfrm>
        </p:spPr>
        <p:txBody>
          <a:bodyPr/>
          <a:lstStyle/>
          <a:p>
            <a:r>
              <a:rPr lang="en-US" altLang="zh-CN" dirty="0"/>
              <a:t>Journal Club</a:t>
            </a:r>
          </a:p>
          <a:p>
            <a:r>
              <a:rPr lang="en-US" altLang="zh-CN" dirty="0"/>
              <a:t>Will 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128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F6144-A366-ECEC-A344-2EEB058B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- 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42F61-D01C-016A-7739-949576ACC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814"/>
          </a:xfrm>
        </p:spPr>
        <p:txBody>
          <a:bodyPr/>
          <a:lstStyle/>
          <a:p>
            <a:r>
              <a:rPr lang="en-US" altLang="zh-CN" dirty="0"/>
              <a:t>For a dynamical system, with time range [1,n], full state space X, target variable Y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9AF85C-BDBE-9AD3-06EA-380789B28F99}"/>
              </a:ext>
            </a:extLst>
          </p:cNvPr>
          <p:cNvSpPr/>
          <p:nvPr/>
        </p:nvSpPr>
        <p:spPr>
          <a:xfrm>
            <a:off x="2392680" y="3112532"/>
            <a:ext cx="2148840" cy="14706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002060"/>
                </a:solidFill>
              </a:rPr>
              <a:t>Deep Learning</a:t>
            </a:r>
            <a:endParaRPr lang="zh-CN" altLang="en-US" sz="3600" dirty="0">
              <a:solidFill>
                <a:srgbClr val="00206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FD0610-8A79-D20F-9EB9-8FFBDB987D8F}"/>
              </a:ext>
            </a:extLst>
          </p:cNvPr>
          <p:cNvSpPr txBox="1"/>
          <p:nvPr/>
        </p:nvSpPr>
        <p:spPr>
          <a:xfrm>
            <a:off x="457200" y="3032760"/>
            <a:ext cx="36576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4779DC-5E10-3F85-40F5-EE95712C85BD}"/>
              </a:ext>
            </a:extLst>
          </p:cNvPr>
          <p:cNvSpPr txBox="1"/>
          <p:nvPr/>
        </p:nvSpPr>
        <p:spPr>
          <a:xfrm>
            <a:off x="457200" y="4008120"/>
            <a:ext cx="36576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C7615F5-A15A-994D-14DF-DCD9467634F1}"/>
              </a:ext>
            </a:extLst>
          </p:cNvPr>
          <p:cNvCxnSpPr>
            <a:cxnSpLocks/>
          </p:cNvCxnSpPr>
          <p:nvPr/>
        </p:nvCxnSpPr>
        <p:spPr>
          <a:xfrm>
            <a:off x="957215" y="3337560"/>
            <a:ext cx="1275445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89DB6C7-2EAC-A2E5-4887-DF678977261A}"/>
              </a:ext>
            </a:extLst>
          </p:cNvPr>
          <p:cNvCxnSpPr>
            <a:cxnSpLocks/>
          </p:cNvCxnSpPr>
          <p:nvPr/>
        </p:nvCxnSpPr>
        <p:spPr>
          <a:xfrm flipV="1">
            <a:off x="957214" y="3777297"/>
            <a:ext cx="1275445" cy="360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9005C45-476C-D83B-C80E-3D30445643C5}"/>
              </a:ext>
            </a:extLst>
          </p:cNvPr>
          <p:cNvCxnSpPr>
            <a:cxnSpLocks/>
          </p:cNvCxnSpPr>
          <p:nvPr/>
        </p:nvCxnSpPr>
        <p:spPr>
          <a:xfrm>
            <a:off x="4541520" y="3792299"/>
            <a:ext cx="10239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30690C2-C53F-A8D1-2710-349BE94287C0}"/>
              </a:ext>
            </a:extLst>
          </p:cNvPr>
          <p:cNvSpPr txBox="1"/>
          <p:nvPr/>
        </p:nvSpPr>
        <p:spPr>
          <a:xfrm>
            <a:off x="5658754" y="3607633"/>
            <a:ext cx="36576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 z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4233E-C27B-EDF3-6477-3AFC25D5F696}"/>
              </a:ext>
            </a:extLst>
          </p:cNvPr>
          <p:cNvSpPr/>
          <p:nvPr/>
        </p:nvSpPr>
        <p:spPr>
          <a:xfrm>
            <a:off x="7033260" y="3112532"/>
            <a:ext cx="2148840" cy="14706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002060"/>
                </a:solidFill>
              </a:rPr>
              <a:t>Deep Learning</a:t>
            </a:r>
            <a:endParaRPr lang="zh-CN" altLang="en-US" sz="3600" dirty="0">
              <a:solidFill>
                <a:srgbClr val="00206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4494B06-9B2D-652E-5B54-7074EE30790B}"/>
              </a:ext>
            </a:extLst>
          </p:cNvPr>
          <p:cNvCxnSpPr>
            <a:cxnSpLocks/>
          </p:cNvCxnSpPr>
          <p:nvPr/>
        </p:nvCxnSpPr>
        <p:spPr>
          <a:xfrm>
            <a:off x="6096000" y="3759834"/>
            <a:ext cx="7953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6C0B158-52F1-FFEA-4FCA-B2674AB029E1}"/>
              </a:ext>
            </a:extLst>
          </p:cNvPr>
          <p:cNvSpPr txBox="1"/>
          <p:nvPr/>
        </p:nvSpPr>
        <p:spPr>
          <a:xfrm>
            <a:off x="5658754" y="3112532"/>
            <a:ext cx="36576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E26625D-DB7E-579A-EF18-069A7BD2AB5C}"/>
                  </a:ext>
                </a:extLst>
              </p:cNvPr>
              <p:cNvSpPr txBox="1"/>
              <p:nvPr/>
            </p:nvSpPr>
            <p:spPr>
              <a:xfrm>
                <a:off x="10048972" y="3491746"/>
                <a:ext cx="365760" cy="3767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E26625D-DB7E-579A-EF18-069A7BD2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972" y="3491746"/>
                <a:ext cx="365760" cy="376770"/>
              </a:xfrm>
              <a:prstGeom prst="rect">
                <a:avLst/>
              </a:prstGeom>
              <a:blipFill>
                <a:blip r:embed="rId2"/>
                <a:stretch>
                  <a:fillRect r="-303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307C722-3FBB-609E-B2D1-8A0DB49C7417}"/>
              </a:ext>
            </a:extLst>
          </p:cNvPr>
          <p:cNvCxnSpPr>
            <a:cxnSpLocks/>
          </p:cNvCxnSpPr>
          <p:nvPr/>
        </p:nvCxnSpPr>
        <p:spPr>
          <a:xfrm>
            <a:off x="9212580" y="3676412"/>
            <a:ext cx="7953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3E4BBF4-246C-67EF-AFA3-59865D1FA301}"/>
              </a:ext>
            </a:extLst>
          </p:cNvPr>
          <p:cNvSpPr txBox="1"/>
          <p:nvPr/>
        </p:nvSpPr>
        <p:spPr>
          <a:xfrm>
            <a:off x="5658754" y="4130040"/>
            <a:ext cx="36576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2FC70E-3AD4-4BB0-6E2E-33153EC343F0}"/>
              </a:ext>
            </a:extLst>
          </p:cNvPr>
          <p:cNvSpPr txBox="1"/>
          <p:nvPr/>
        </p:nvSpPr>
        <p:spPr>
          <a:xfrm>
            <a:off x="822960" y="4798814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[1,k] k &lt;&lt; n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4240135-24F7-6A35-2D81-CDA11FDFACE3}"/>
              </a:ext>
            </a:extLst>
          </p:cNvPr>
          <p:cNvSpPr txBox="1"/>
          <p:nvPr/>
        </p:nvSpPr>
        <p:spPr>
          <a:xfrm>
            <a:off x="5528086" y="476123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[1,n]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05C4C54-2AB3-1A35-6E59-AC87C39E2D34}"/>
              </a:ext>
            </a:extLst>
          </p:cNvPr>
          <p:cNvSpPr txBox="1"/>
          <p:nvPr/>
        </p:nvSpPr>
        <p:spPr>
          <a:xfrm>
            <a:off x="9824574" y="467510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n,n+m</a:t>
            </a:r>
            <a:r>
              <a:rPr lang="en-US" altLang="zh-CN" dirty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87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19E14-91DA-CD0E-287F-C1D3AA27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Coupled Lorentz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9F9FD-1E56-653E-0637-E82000239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 = 1,2,…,30</a:t>
            </a:r>
          </a:p>
          <a:p>
            <a:r>
              <a:rPr lang="en-US" altLang="zh-CN" dirty="0"/>
              <a:t>Dimension = 90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86B28F-77E1-CD8D-74C8-0C7691AE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640" y="1315837"/>
            <a:ext cx="4972744" cy="17242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DC49E4-BC50-6A20-41FB-A3A5BB941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63" y="3218651"/>
            <a:ext cx="3473126" cy="32742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977B4-9F70-C46A-3C39-C1C9603D4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740" y="3291606"/>
            <a:ext cx="3399769" cy="3254609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915EC2F-3CC9-260F-9B69-D4C965CF10F8}"/>
              </a:ext>
            </a:extLst>
          </p:cNvPr>
          <p:cNvCxnSpPr/>
          <p:nvPr/>
        </p:nvCxnSpPr>
        <p:spPr>
          <a:xfrm>
            <a:off x="762000" y="4351020"/>
            <a:ext cx="152400" cy="396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6D937A1-CDFB-1665-7BC2-1D3C98496CD7}"/>
              </a:ext>
            </a:extLst>
          </p:cNvPr>
          <p:cNvSpPr txBox="1"/>
          <p:nvPr/>
        </p:nvSpPr>
        <p:spPr>
          <a:xfrm>
            <a:off x="269185" y="429768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y_1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2E80C4E-B10C-C916-89E0-5DBEB9D2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452" y="6492875"/>
            <a:ext cx="6106377" cy="30484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DFF71BF-7B9E-D4C4-D974-97313019BF8E}"/>
              </a:ext>
            </a:extLst>
          </p:cNvPr>
          <p:cNvSpPr txBox="1"/>
          <p:nvPr/>
        </p:nvSpPr>
        <p:spPr>
          <a:xfrm>
            <a:off x="7488866" y="4020681"/>
            <a:ext cx="148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Noise free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7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F726-9B94-C2F2-9B4B-4C308E8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Coupled Lorentz System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3D0244-1006-2D03-7745-23F4EDD8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" y="1294606"/>
            <a:ext cx="5659626" cy="5563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B0E719-5B89-1B93-22E2-D81D7C7EE3FC}"/>
              </a:ext>
            </a:extLst>
          </p:cNvPr>
          <p:cNvSpPr txBox="1"/>
          <p:nvPr/>
        </p:nvSpPr>
        <p:spPr>
          <a:xfrm>
            <a:off x="6223946" y="1788021"/>
            <a:ext cx="5874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b,e</a:t>
            </a:r>
            <a:r>
              <a:rPr lang="en-US" altLang="zh-CN" sz="2400" b="1" dirty="0">
                <a:solidFill>
                  <a:srgbClr val="FF0000"/>
                </a:solidFill>
              </a:rPr>
              <a:t>: </a:t>
            </a:r>
            <a:r>
              <a:rPr lang="en-US" altLang="zh-CN" sz="2400" dirty="0">
                <a:solidFill>
                  <a:srgbClr val="FF0000"/>
                </a:solidFill>
              </a:rPr>
              <a:t>σ = 0.5</a:t>
            </a:r>
          </a:p>
          <a:p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 err="1">
                <a:solidFill>
                  <a:srgbClr val="FF0000"/>
                </a:solidFill>
              </a:rPr>
              <a:t>c,f</a:t>
            </a:r>
            <a:r>
              <a:rPr lang="en-US" altLang="zh-CN" sz="2400" b="1" dirty="0">
                <a:solidFill>
                  <a:srgbClr val="FF0000"/>
                </a:solidFill>
              </a:rPr>
              <a:t>: </a:t>
            </a:r>
            <a:r>
              <a:rPr lang="en-US" altLang="zh-CN" sz="2400" dirty="0">
                <a:solidFill>
                  <a:srgbClr val="FF0000"/>
                </a:solidFill>
              </a:rPr>
              <a:t>multiplicative white noise (µ = 1, </a:t>
            </a:r>
            <a:r>
              <a:rPr lang="el-GR" altLang="zh-CN" sz="2400" dirty="0">
                <a:solidFill>
                  <a:srgbClr val="FF0000"/>
                </a:solidFill>
              </a:rPr>
              <a:t>σ = 0.1)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1AD7C4-6654-3622-C096-3417AE8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25" y="3655132"/>
            <a:ext cx="2448267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90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1F537-D209-FE59-62CD-78824A9E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Wind Speed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048F4-EDA5-A4AE-11CB-6A5C1BCB2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Measured every 10 min at 155 wind stations across Japan. </a:t>
            </a:r>
          </a:p>
          <a:p>
            <a:r>
              <a:rPr lang="en-US" altLang="zh-CN" dirty="0"/>
              <a:t>So it assumes </a:t>
            </a:r>
            <a:r>
              <a:rPr lang="en-US" altLang="zh-CN" dirty="0">
                <a:solidFill>
                  <a:srgbClr val="FF0000"/>
                </a:solidFill>
              </a:rPr>
              <a:t>full state space = 155 wind stations (X)</a:t>
            </a:r>
          </a:p>
          <a:p>
            <a:r>
              <a:rPr lang="en-US" altLang="zh-CN" dirty="0"/>
              <a:t>It randomly selects a target station to predict (Y)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04C97-7B47-CE62-D031-F0BF7B47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" y="3512820"/>
            <a:ext cx="10027920" cy="23630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3B4435-FA22-384E-46C2-B67F3348F623}"/>
              </a:ext>
            </a:extLst>
          </p:cNvPr>
          <p:cNvSpPr txBox="1"/>
          <p:nvPr/>
        </p:nvSpPr>
        <p:spPr>
          <a:xfrm>
            <a:off x="3429000" y="6119565"/>
            <a:ext cx="402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Two different periods,</a:t>
            </a:r>
            <a:r>
              <a:rPr lang="en-US" altLang="zh-CN" b="1" dirty="0">
                <a:solidFill>
                  <a:srgbClr val="FF0000"/>
                </a:solidFill>
              </a:rPr>
              <a:t> same station (Y)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8E36AAC-3329-0321-35C9-823EEB64515F}"/>
              </a:ext>
            </a:extLst>
          </p:cNvPr>
          <p:cNvCxnSpPr>
            <a:cxnSpLocks/>
          </p:cNvCxnSpPr>
          <p:nvPr/>
        </p:nvCxnSpPr>
        <p:spPr>
          <a:xfrm flipH="1" flipV="1">
            <a:off x="3756660" y="5554980"/>
            <a:ext cx="450507" cy="528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ED3D739-A1B8-7665-CAD6-04783C114199}"/>
              </a:ext>
            </a:extLst>
          </p:cNvPr>
          <p:cNvCxnSpPr>
            <a:cxnSpLocks/>
          </p:cNvCxnSpPr>
          <p:nvPr/>
        </p:nvCxnSpPr>
        <p:spPr>
          <a:xfrm flipV="1">
            <a:off x="6195987" y="5554980"/>
            <a:ext cx="520983" cy="5754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6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3A469-B949-D351-1B85-0B29D517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Traffic Speed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E181C-CF0B-7898-ED0D-BEF6F85B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207 loop detectors along Highway 134 in California, USA, recorded every 5 min. 55 nearest-neighbor detectors were selected for each target sensor.</a:t>
            </a:r>
          </a:p>
          <a:p>
            <a:r>
              <a:rPr lang="en-US" altLang="zh-CN" dirty="0"/>
              <a:t>So Y is the red dot. X are 55 purple nearby points.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A2E04F-9328-7AA1-7C29-1722258B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581332"/>
            <a:ext cx="8427720" cy="279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2B0D2-AEEB-93A8-2492-AA382D1E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Traffic Speed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8D880-4462-39D7-8E57-2915A132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59A543-74BA-BE6E-B244-C14C78DC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84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8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6452B-6F24-649B-D1F0-CC12EB89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Covid 19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34067E-5E33-A813-F929-86C469E31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4351338"/>
          </a:xfrm>
        </p:spPr>
        <p:txBody>
          <a:bodyPr/>
          <a:lstStyle/>
          <a:p>
            <a:r>
              <a:rPr lang="en-US" altLang="zh-CN" dirty="0"/>
              <a:t>Based on data from all 47 districts in Japan, the forecasts of daily new COVID-19 cases for four target cities are shown in Fig. 6(a) (Tokyo), Fig. 6(b) (Tochigi), Fig. 6(c) (Kanagawa), and Fig. 6(d) (Gunma).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C6DDC6-1413-F7C0-DEE6-E676A0AE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94"/>
          <a:stretch>
            <a:fillRect/>
          </a:stretch>
        </p:blipFill>
        <p:spPr>
          <a:xfrm>
            <a:off x="2152650" y="2827338"/>
            <a:ext cx="83058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1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F8183-C281-B668-4FDB-4384A52F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- Overall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7E8539-ACED-577F-3254-5F8B1065A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75" y="1995488"/>
            <a:ext cx="10515600" cy="245791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670CFC-5652-4B34-EBDE-8F873277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89" y="4453402"/>
            <a:ext cx="463932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94813-8901-D704-A8D3-BECCD13E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CE914A-C5C1-48DB-23E5-A1CD7674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DSTDEM is grounded in the </a:t>
            </a:r>
            <a:r>
              <a:rPr lang="en-US" altLang="zh-CN" dirty="0">
                <a:solidFill>
                  <a:srgbClr val="FF0000"/>
                </a:solidFill>
              </a:rPr>
              <a:t>embedding reconstruction theory</a:t>
            </a:r>
            <a:r>
              <a:rPr lang="en-US" altLang="zh-CN" dirty="0"/>
              <a:t> and incorporates an advanced deep probabilistic framework, offering a novel perspective for analyzing high-dimensional time-series data.</a:t>
            </a:r>
          </a:p>
          <a:p>
            <a:r>
              <a:rPr lang="en-US" altLang="zh-CN" dirty="0"/>
              <a:t>The DSTDEM effectively captures features across different time scales in time series using the </a:t>
            </a:r>
            <a:r>
              <a:rPr lang="en-US" altLang="zh-CN" dirty="0">
                <a:solidFill>
                  <a:srgbClr val="FF0000"/>
                </a:solidFill>
              </a:rPr>
              <a:t>temporal convolution </a:t>
            </a:r>
            <a:r>
              <a:rPr lang="en-US" altLang="zh-CN" dirty="0"/>
              <a:t>structure.</a:t>
            </a:r>
          </a:p>
          <a:p>
            <a:r>
              <a:rPr lang="en-US" altLang="zh-CN" dirty="0"/>
              <a:t>Also, it effectively extracts </a:t>
            </a:r>
            <a:r>
              <a:rPr lang="en-US" altLang="zh-CN" dirty="0">
                <a:solidFill>
                  <a:srgbClr val="FF0000"/>
                </a:solidFill>
              </a:rPr>
              <a:t>stochastic features</a:t>
            </a:r>
            <a:r>
              <a:rPr lang="en-US" altLang="zh-CN" dirty="0"/>
              <a:t> from historical time-series data.</a:t>
            </a:r>
          </a:p>
          <a:p>
            <a:r>
              <a:rPr lang="en-US" altLang="zh-CN" dirty="0"/>
              <a:t>DSTDEM has been validated through applications in various </a:t>
            </a:r>
            <a:r>
              <a:rPr lang="en-US" altLang="zh-CN" dirty="0">
                <a:solidFill>
                  <a:srgbClr val="FF0000"/>
                </a:solidFill>
              </a:rPr>
              <a:t>real-world scenarios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78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5C12C-1C18-3EA8-28D1-6F14DE9E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05428-5395-1F4B-5E54-915E70F3D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This paper builds on the idea of </a:t>
            </a:r>
            <a:r>
              <a:rPr lang="en-US" altLang="zh-CN" dirty="0" err="1"/>
              <a:t>taken’s</a:t>
            </a:r>
            <a:r>
              <a:rPr lang="en-US" altLang="zh-CN" dirty="0"/>
              <a:t> theorem where states that a limited observation of a dynamical system can be used to reconstruct the full phase space.</a:t>
            </a:r>
          </a:p>
          <a:p>
            <a:endParaRPr lang="en-US" altLang="zh-CN" dirty="0"/>
          </a:p>
          <a:p>
            <a:r>
              <a:rPr lang="en-US" altLang="zh-CN" dirty="0"/>
              <a:t>With the help of deep learning, it extracts the </a:t>
            </a:r>
            <a:r>
              <a:rPr lang="en-US" altLang="zh-CN" b="1" dirty="0"/>
              <a:t>stochastic features </a:t>
            </a:r>
            <a:r>
              <a:rPr lang="en-US" altLang="zh-CN" dirty="0"/>
              <a:t>while preserving the underlying dynamical structure.</a:t>
            </a:r>
          </a:p>
          <a:p>
            <a:endParaRPr lang="en-US" altLang="zh-CN" dirty="0"/>
          </a:p>
          <a:p>
            <a:r>
              <a:rPr lang="en-US" altLang="zh-CN" dirty="0"/>
              <a:t>By utilizing temporal convolutional network (TCN), it can predict based on long-range temporal dependencies.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21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BE38B-E51A-58C1-9E66-DFCA3493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 Taken’s Theorem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9665D-4F8A-2A33-F955-1AF7B7F6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Limited observations of state variables can retain the Lyapunov exponent by proper lag-embedding.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03BA97-31AA-1338-38BC-8DF6A1F0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32" y="2802919"/>
            <a:ext cx="8278380" cy="2695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C24ABC-74FA-06CA-BCA4-B1F9B06C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97" y="5517916"/>
            <a:ext cx="6951191" cy="135838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16F7F-9AC8-8F95-0192-C0E7600C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5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D49FC-8BF5-BFB2-6A93-6A021232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 Taken’s Theorem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06979B-0F80-7652-4A4E-C1D0E8C0A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6297" y="2217270"/>
            <a:ext cx="6053294" cy="363693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35DCB5-0F20-3F6D-4F3D-D15B13A7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4" y="1796524"/>
            <a:ext cx="5080178" cy="40576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02FEED-20F2-1A72-A7C8-2DC33FAFC787}"/>
              </a:ext>
            </a:extLst>
          </p:cNvPr>
          <p:cNvSpPr txBox="1"/>
          <p:nvPr/>
        </p:nvSpPr>
        <p:spPr>
          <a:xfrm>
            <a:off x="2923674" y="5934670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https://www.youtube.com/watch?v=6i57udsPKms&amp;t=40s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Sugihara, George, et al. "Detecting causality in complex ecosystems."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338.6106 (2012): 496-500.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42822F-6A91-C66F-247C-84D9F24C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7D43-4057-4519-9499-3F64C75647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67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7E47D-1FBC-4311-5377-8B449625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– Stochastic dynamical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48B40-D611-C7C5-B25C-AA4697ED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Normal case:                    (X</a:t>
            </a:r>
            <a:r>
              <a:rPr lang="en-US" altLang="zh-CN" baseline="30000" dirty="0"/>
              <a:t>i</a:t>
            </a:r>
            <a:r>
              <a:rPr lang="en-US" altLang="zh-CN" dirty="0"/>
              <a:t> means all state variables at time i)</a:t>
            </a:r>
          </a:p>
          <a:p>
            <a:endParaRPr lang="en-US" altLang="zh-CN" dirty="0"/>
          </a:p>
          <a:p>
            <a:r>
              <a:rPr lang="en-US" altLang="zh-CN" dirty="0"/>
              <a:t>Stochastic case: 		        (ω is white noise)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5F04EF-388F-1AEE-4725-719702AE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561" y="1924567"/>
            <a:ext cx="1333686" cy="3048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CC0C8C-F319-4F19-4F72-5EC98D757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618" y="2917428"/>
            <a:ext cx="156231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8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5CA5C-1296-E3B5-14BB-94D03DC6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lag-embedding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E718F5-636D-D910-468B-727E39376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8977"/>
            <a:ext cx="10515600" cy="375291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0F8C0B-1415-B571-560D-F69CD60743F1}"/>
              </a:ext>
            </a:extLst>
          </p:cNvPr>
          <p:cNvSpPr txBox="1"/>
          <p:nvPr/>
        </p:nvSpPr>
        <p:spPr>
          <a:xfrm>
            <a:off x="1649506" y="58708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 state variables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9AF5221-FBF6-18C8-5264-96A6B6670094}"/>
              </a:ext>
            </a:extLst>
          </p:cNvPr>
          <p:cNvCxnSpPr/>
          <p:nvPr/>
        </p:nvCxnSpPr>
        <p:spPr>
          <a:xfrm flipH="1">
            <a:off x="2321859" y="5620871"/>
            <a:ext cx="304800" cy="340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FF6C0ED-C1E3-6D5B-1347-653C2946F792}"/>
              </a:ext>
            </a:extLst>
          </p:cNvPr>
          <p:cNvCxnSpPr>
            <a:cxnSpLocks/>
          </p:cNvCxnSpPr>
          <p:nvPr/>
        </p:nvCxnSpPr>
        <p:spPr>
          <a:xfrm>
            <a:off x="6544235" y="4970165"/>
            <a:ext cx="0" cy="534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776D70-EB02-80BF-0F16-639AD7967374}"/>
              </a:ext>
            </a:extLst>
          </p:cNvPr>
          <p:cNvSpPr txBox="1"/>
          <p:nvPr/>
        </p:nvSpPr>
        <p:spPr>
          <a:xfrm>
            <a:off x="5596028" y="541583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Limited observation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E7BFF79-DEB3-F975-02B5-FEFD227EE55A}"/>
              </a:ext>
            </a:extLst>
          </p:cNvPr>
          <p:cNvCxnSpPr>
            <a:cxnSpLocks/>
          </p:cNvCxnSpPr>
          <p:nvPr/>
        </p:nvCxnSpPr>
        <p:spPr>
          <a:xfrm>
            <a:off x="10605247" y="4186518"/>
            <a:ext cx="125506" cy="636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D111C12-8807-1508-3A20-CB52ED9E84CD}"/>
              </a:ext>
            </a:extLst>
          </p:cNvPr>
          <p:cNvSpPr txBox="1"/>
          <p:nvPr/>
        </p:nvSpPr>
        <p:spPr>
          <a:xfrm>
            <a:off x="9641352" y="4761681"/>
            <a:ext cx="242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Reconstruction with L pre-decided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1E51C0B-1887-DA53-5C3C-8604C57D750F}"/>
              </a:ext>
            </a:extLst>
          </p:cNvPr>
          <p:cNvCxnSpPr>
            <a:cxnSpLocks/>
          </p:cNvCxnSpPr>
          <p:nvPr/>
        </p:nvCxnSpPr>
        <p:spPr>
          <a:xfrm flipV="1">
            <a:off x="3475647" y="1950760"/>
            <a:ext cx="540541" cy="415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3800A57-59BE-068E-8ADD-8A07BBDFF86B}"/>
              </a:ext>
            </a:extLst>
          </p:cNvPr>
          <p:cNvSpPr txBox="1"/>
          <p:nvPr/>
        </p:nvSpPr>
        <p:spPr>
          <a:xfrm>
            <a:off x="3119717" y="156457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Original phase space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3DFD59D-FC64-2C83-46B7-DF6A6D73CA4E}"/>
              </a:ext>
            </a:extLst>
          </p:cNvPr>
          <p:cNvCxnSpPr>
            <a:cxnSpLocks/>
          </p:cNvCxnSpPr>
          <p:nvPr/>
        </p:nvCxnSpPr>
        <p:spPr>
          <a:xfrm flipV="1">
            <a:off x="8356235" y="2076876"/>
            <a:ext cx="540541" cy="415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26442BD-E060-E21E-998C-54D88D6471DB}"/>
              </a:ext>
            </a:extLst>
          </p:cNvPr>
          <p:cNvSpPr txBox="1"/>
          <p:nvPr/>
        </p:nvSpPr>
        <p:spPr>
          <a:xfrm>
            <a:off x="7483568" y="170754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Reconstructed phase space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A7536D0-22DE-7215-0486-4CC5C83C4D26}"/>
              </a:ext>
            </a:extLst>
          </p:cNvPr>
          <p:cNvCxnSpPr>
            <a:cxnSpLocks/>
          </p:cNvCxnSpPr>
          <p:nvPr/>
        </p:nvCxnSpPr>
        <p:spPr>
          <a:xfrm flipV="1">
            <a:off x="4050717" y="3684494"/>
            <a:ext cx="584036" cy="161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69F212A-1BA9-CFB3-1FA2-FB4DE1F9A578}"/>
              </a:ext>
            </a:extLst>
          </p:cNvPr>
          <p:cNvSpPr txBox="1"/>
          <p:nvPr/>
        </p:nvSpPr>
        <p:spPr>
          <a:xfrm>
            <a:off x="4594227" y="3470871"/>
            <a:ext cx="81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Time i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5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91653-C60B-AC91-B17C-90C46935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Extract Stochastic Feature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80DE4A-54AE-240D-D534-9D3A19A5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3" y="1478844"/>
            <a:ext cx="9032685" cy="537915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DB85B95-E1ED-C8D8-479D-D42D1C84D1B1}"/>
              </a:ext>
            </a:extLst>
          </p:cNvPr>
          <p:cNvCxnSpPr>
            <a:cxnSpLocks/>
          </p:cNvCxnSpPr>
          <p:nvPr/>
        </p:nvCxnSpPr>
        <p:spPr>
          <a:xfrm flipH="1" flipV="1">
            <a:off x="1680881" y="4686067"/>
            <a:ext cx="797859" cy="224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8AD4AB4-F89F-389C-416E-3CF1D210C4FF}"/>
              </a:ext>
            </a:extLst>
          </p:cNvPr>
          <p:cNvSpPr txBox="1"/>
          <p:nvPr/>
        </p:nvSpPr>
        <p:spPr>
          <a:xfrm>
            <a:off x="-1033" y="4276072"/>
            <a:ext cx="195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Concatenate X and 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DD09D2BD-8D38-6E06-A24F-92A3C35590E3}"/>
              </a:ext>
            </a:extLst>
          </p:cNvPr>
          <p:cNvSpPr/>
          <p:nvPr/>
        </p:nvSpPr>
        <p:spPr>
          <a:xfrm>
            <a:off x="1680881" y="5020235"/>
            <a:ext cx="237565" cy="147264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B66BC4-D9CC-1F6B-BBA5-61BFC3B3F8FD}"/>
              </a:ext>
            </a:extLst>
          </p:cNvPr>
          <p:cNvSpPr txBox="1"/>
          <p:nvPr/>
        </p:nvSpPr>
        <p:spPr>
          <a:xfrm>
            <a:off x="-87460" y="5389791"/>
            <a:ext cx="181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Train based on first k time steps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1C65226-5265-2639-CD5E-29DDEA4F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96" t="9579" r="12257" b="13261"/>
          <a:stretch>
            <a:fillRect/>
          </a:stretch>
        </p:blipFill>
        <p:spPr>
          <a:xfrm>
            <a:off x="7495339" y="6241591"/>
            <a:ext cx="1898423" cy="6152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1BCF23D-271F-36CC-F147-1F231930D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301" y="6364907"/>
            <a:ext cx="1322193" cy="341211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25B5422-2FCC-C487-A85F-B5894C38D584}"/>
              </a:ext>
            </a:extLst>
          </p:cNvPr>
          <p:cNvCxnSpPr>
            <a:cxnSpLocks/>
          </p:cNvCxnSpPr>
          <p:nvPr/>
        </p:nvCxnSpPr>
        <p:spPr>
          <a:xfrm>
            <a:off x="5862918" y="5756555"/>
            <a:ext cx="555811" cy="608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0CD246D-97B6-9E08-287C-949AD5546FB4}"/>
              </a:ext>
            </a:extLst>
          </p:cNvPr>
          <p:cNvCxnSpPr>
            <a:cxnSpLocks/>
          </p:cNvCxnSpPr>
          <p:nvPr/>
        </p:nvCxnSpPr>
        <p:spPr>
          <a:xfrm>
            <a:off x="7122358" y="5783935"/>
            <a:ext cx="555811" cy="608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1BD6C5AD-2B35-90BA-8F24-D86611507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5855" y="5136775"/>
            <a:ext cx="1865719" cy="35026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54C0EE0-2BD4-A447-2912-EB0B3BD34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666" y="6177129"/>
            <a:ext cx="2296334" cy="6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E0B2D-50F6-0BB5-170F-CEE352C1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TCN with stochasticity info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066A49-9FBC-4E5C-C3F7-706C15011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541" y="1977427"/>
            <a:ext cx="10515600" cy="372500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43BB8-D899-0383-2CF9-7D25ED14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436" y="2097274"/>
            <a:ext cx="2300184" cy="4669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F32EA9-CA53-4AF8-4623-77C5DDD9E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" y="5947510"/>
            <a:ext cx="2934109" cy="6858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661A80-C341-9790-0B53-39EF2111B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701" y="5928458"/>
            <a:ext cx="2476846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6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483FB-1553-92FA-F48E-864A44CB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Model Training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300AA6-76F8-137D-7EF4-EB2B4BFE5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34" y="1623936"/>
            <a:ext cx="5152995" cy="5017247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8E67ED-1F38-9DE2-ECB6-3CD42D1B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50" y="2741716"/>
            <a:ext cx="2934109" cy="685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C145EE-B7E7-5691-2FD8-D431F1557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50" y="3427612"/>
            <a:ext cx="2476846" cy="704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32F836-1500-7D88-1F50-19AA964F4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750" y="2024110"/>
            <a:ext cx="2563447" cy="7049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36CCEC-B5F9-5EDA-AF25-4FA4F6DF0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550" y="4113508"/>
            <a:ext cx="4229690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83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 1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559</Words>
  <Application>Microsoft Office PowerPoint</Application>
  <PresentationFormat>宽屏</PresentationFormat>
  <Paragraphs>76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Arial</vt:lpstr>
      <vt:lpstr>Cambria Math</vt:lpstr>
      <vt:lpstr>Times New Roman</vt:lpstr>
      <vt:lpstr>Office 主题​​</vt:lpstr>
      <vt:lpstr>Reconstructing and predicting stochastic dynamical systems using probabilistic deep learning </vt:lpstr>
      <vt:lpstr>Introduction</vt:lpstr>
      <vt:lpstr>Introduction – Taken’s Theorem</vt:lpstr>
      <vt:lpstr>Introduction – Taken’s Theorem</vt:lpstr>
      <vt:lpstr>Introduction – Stochastic dynamical system</vt:lpstr>
      <vt:lpstr>Method – lag-embedding</vt:lpstr>
      <vt:lpstr>Method – Extract Stochastic Feature</vt:lpstr>
      <vt:lpstr>Method – TCN with stochasticity info</vt:lpstr>
      <vt:lpstr>Method – Model Training</vt:lpstr>
      <vt:lpstr>Method - Summary</vt:lpstr>
      <vt:lpstr>Results – Coupled Lorentz System</vt:lpstr>
      <vt:lpstr>Results – Coupled Lorentz System</vt:lpstr>
      <vt:lpstr>Results – Wind Speed</vt:lpstr>
      <vt:lpstr>Results – Traffic Speed</vt:lpstr>
      <vt:lpstr>Results – Traffic Speed</vt:lpstr>
      <vt:lpstr>Results – Covid 19</vt:lpstr>
      <vt:lpstr>Results - Overall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晓东 安</dc:creator>
  <cp:lastModifiedBy>晓东 安</cp:lastModifiedBy>
  <cp:revision>3</cp:revision>
  <dcterms:created xsi:type="dcterms:W3CDTF">2025-06-20T04:19:33Z</dcterms:created>
  <dcterms:modified xsi:type="dcterms:W3CDTF">2025-06-20T05:52:08Z</dcterms:modified>
</cp:coreProperties>
</file>